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81" r:id="rId2"/>
    <p:sldId id="582" r:id="rId3"/>
    <p:sldId id="580" r:id="rId4"/>
    <p:sldId id="584" r:id="rId5"/>
    <p:sldId id="578" r:id="rId6"/>
    <p:sldId id="579" r:id="rId7"/>
    <p:sldId id="5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EF112-3CA2-41AE-A2D6-A9E2CCAA4753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505D4-EB6F-4F8E-98EC-57B3D9F22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Important to note that </a:t>
            </a:r>
            <a:r>
              <a:rPr lang="en-GB" sz="1800" b="0" i="0" dirty="0">
                <a:effectLst/>
                <a:latin typeface="Univers Next Pro" panose="020B0503030202020203" pitchFamily="34" charset="0"/>
                <a:cs typeface="Times New Roman" panose="02020603050405020304" pitchFamily="18" charset="0"/>
              </a:rPr>
              <a:t>r</a:t>
            </a:r>
            <a:r>
              <a:rPr lang="en-GB" sz="1800" dirty="0">
                <a:effectLst/>
                <a:latin typeface="Univers Next Pro" panose="020B0503030202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ecognition as a UNICEF UK Child Friendly City or Community is </a:t>
            </a:r>
            <a:r>
              <a:rPr lang="en-GB" sz="1800" b="1" dirty="0">
                <a:effectLst/>
                <a:latin typeface="Univers Next Pro" panose="020B0503030202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800" dirty="0">
                <a:effectLst/>
                <a:latin typeface="Univers Next Pro" panose="020B0503030202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endorsement of the child rights situation across the whole of the city or community. It is a recognition of a city or community’s commitment to using children’s rights as a tool to guide decision-making, evidenced by real impact for local children and young people.   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Progress will be assessed through a mixture of self-evaluation (six-monthly reports), an advisory board of local children and young people, as well as an independent panel of experts on human rights, child wellbeing and public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There will always be more work to do to in every city or community before children’s rights are fully respected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65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E1E1E"/>
                </a:solidFill>
                <a:effectLst/>
                <a:latin typeface="Roboto"/>
              </a:rPr>
              <a:t>A child rights-based approach is made up of seven principles based on the UN Convention on the Rights of the Child and general human rights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In the early stages of the programme, elected members, council staff, commissioned services and local partners receive expert UNICEF UK training on what a child rights-based approach is and how they can apply it to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They can then go on to use this practical tool whenever they make decisions that directly or indirectly impact children</a:t>
            </a:r>
            <a:endParaRPr lang="en-GB" b="0" i="0" dirty="0">
              <a:solidFill>
                <a:srgbClr val="1E1E1E"/>
              </a:solidFill>
              <a:effectLst/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E1E1E"/>
              </a:solidFill>
              <a:effectLst/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E1E1E"/>
              </a:solidFill>
              <a:effectLst/>
              <a:latin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2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There are four stages to the CFC journey and UNICEF UK provides expert training, capacity-building, technical assistance, mentoring and communications support at every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7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8080-183C-4BFE-989C-D32A239C1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09D0E-D41E-4B38-AD64-8ED8F61F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9CC5E-4047-4208-A063-59EA5903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02A7F-7EA4-477A-979D-51E004E2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E7E0F-DEBB-4029-A79F-E79DE992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0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61E6-EE1C-4E99-A12A-4D48AD28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A78F5-3B74-4A2A-B0E3-D6F7A8481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D5CCE-65E7-4643-9998-967210DC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7C23B-7BC4-4490-8A6F-B74797A4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4FA62-292B-4332-B953-9A4CF47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2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48BB3-34F1-430D-B55D-9A407B63E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C21DD-1BFE-4940-871F-BE5C4BF5B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C7AED-E127-412D-AD15-AE73A2C5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28602-0B3A-4D50-B178-0D8B6DEA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D115-8DD8-4512-8EB9-1B8E1336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7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par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4A2D20-EE43-204C-B209-EB2DF9089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5" y="1"/>
            <a:ext cx="12252429" cy="688175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98E7280-E5FD-1A4E-8067-A8F92CE02C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4013" y="327727"/>
            <a:ext cx="6587736" cy="3912717"/>
          </a:xfrm>
          <a:solidFill>
            <a:srgbClr val="00AEEF">
              <a:alpha val="75000"/>
            </a:srgbClr>
          </a:solidFill>
        </p:spPr>
        <p:txBody>
          <a:bodyPr wrap="square" lIns="216000" tIns="1620000" bIns="72000">
            <a:spAutoFit/>
          </a:bodyPr>
          <a:lstStyle>
            <a:lvl1pPr marL="457200" indent="-349200" algn="l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7145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1717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0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DF68E0-7F0A-7546-9E0E-7FF3D72BB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2021" y="699248"/>
            <a:ext cx="6459728" cy="1143000"/>
          </a:xfrm>
          <a:noFill/>
        </p:spPr>
        <p:txBody>
          <a:bodyPr wrap="square" anchor="b">
            <a:normAutofit/>
          </a:bodyPr>
          <a:lstStyle>
            <a:lvl1pPr algn="l">
              <a:defRPr sz="50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Catchy headline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9340A-25AD-8C40-8E94-1F5AC113F1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00" y="5888212"/>
            <a:ext cx="5864400" cy="9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5841-9C4E-40CE-A33A-463F6CBA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AD132-1100-4B97-86BE-DEF4E482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439FF-98C5-4012-BD04-85401D67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F3539-3A85-4C63-8514-09BB2420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0AFA9-56F5-473C-A225-C290285C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6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1B1C-D58B-46DC-8D15-0CD352C6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637E4-0CF1-4F9A-862E-CB681F6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546D-7463-4B8B-ACEE-8C3E1575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65FF-D5AB-40EA-AB94-3E311C7E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7695-49B8-4200-89E0-DF59CB29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98F7-CBE2-4BBF-BE30-487852B2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5320-7976-4704-B127-768436036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49888-BE6A-499B-BF5F-D83F21C4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96E2-CD4A-4B99-8BD6-9D577186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FC221-E245-4AC2-9D14-A462B06A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8BC7-D210-43B0-906F-19D1D54D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4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356E-D18E-444A-B7A1-DD2FE33B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C9A0-B51D-4D52-9D2F-405B5589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96CDA-270A-46FC-AFAE-E73D11393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ADAC6-51D5-411F-807B-3F03838FA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7B93F-E45D-48B5-B1D7-CED9CCB8F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ECC64-55AA-4D6E-A388-861FC0DC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7E1C1-EE33-494B-A8DD-F780DED2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3EAA4-8070-40C5-9948-0E65BA45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9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65D9-BFFC-4BE4-ADDC-341A0420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30A99-CA34-4D4D-9210-1CBECE56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E446D-7026-4D8B-ACA5-D23E8B70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5CF41-DC3F-4639-94DC-DB036CA4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3A9D5-7C1C-4B60-A7A7-33AFEA84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7822B-53DB-40BF-975C-6EE79B68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5E6DF-C4BD-4F20-8F36-C5D7496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9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8BA0-C361-428C-86FB-EE9FBE1B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4FE8-7C50-4B92-B38B-97A400BD6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469D2-49E9-4565-B84D-3518296D6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E7544-1483-472F-81BD-A433DEE2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7E159-6578-4A9C-8BD6-4AC8C2DE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11154-0ADE-4639-BB42-A890984D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4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1EF3-3A38-4414-BBF3-C9145A5C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58154-B4D7-4CD3-80F1-8DB63D882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513EB-ED83-42B4-9EB6-92C655BDB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AE0B9-EFB2-4247-A26E-4356E8F3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DDC2E-B0DE-498E-840A-4CEAD734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16E85-6F4E-475B-85B7-3E2DFE4E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1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8DEE8-1400-4B84-8145-7D36F697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F6562-1FEC-4EE4-9D04-9C0A55BF7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66C9-8C23-43F9-8B82-62FF69BD6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8E41-522A-421C-8CC8-7D8C41C8A50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45BB-2D16-4BF0-908B-1FF8B0A60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323F5-BFA7-4B56-A150-A371D7767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9542E-0CA0-40C3-8A2B-E95048067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0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11AD82-F41F-46A4-9DED-B2D98ECC5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072" y="0"/>
            <a:ext cx="5202055" cy="5140232"/>
          </a:xfrm>
          <a:solidFill>
            <a:srgbClr val="00AEEF">
              <a:alpha val="90000"/>
            </a:srgbClr>
          </a:solidFill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A place where the local council and their partners have committed to advance children’s rights and have worked with UNICEF UK to put them into practice</a:t>
            </a:r>
          </a:p>
          <a:p>
            <a:r>
              <a:rPr lang="en-GB" sz="2000" dirty="0"/>
              <a:t>And a place that has demonstrated how </a:t>
            </a:r>
            <a:r>
              <a:rPr lang="en-GB" sz="2000" b="1" dirty="0">
                <a:solidFill>
                  <a:schemeClr val="tx1"/>
                </a:solidFill>
              </a:rPr>
              <a:t>more children feel safe, heard, cared for and are able to flourish</a:t>
            </a:r>
            <a:r>
              <a:rPr lang="en-GB" sz="2000" dirty="0"/>
              <a:t> as a result</a:t>
            </a:r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33312-DC1A-4B08-936F-BD2AD17C3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072" y="692696"/>
            <a:ext cx="5114014" cy="9936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a UNICEF UK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child friendly city/community?</a:t>
            </a:r>
          </a:p>
        </p:txBody>
      </p:sp>
    </p:spTree>
    <p:extLst>
      <p:ext uri="{BB962C8B-B14F-4D97-AF65-F5344CB8AC3E}">
        <p14:creationId xmlns:p14="http://schemas.microsoft.com/office/powerpoint/2010/main" val="19684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CCE87-A40B-47DB-A8F3-484514705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880" y="509885"/>
            <a:ext cx="7694240" cy="53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58EB0-E5D1-4910-B1D6-432D3334A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46" y="-490311"/>
            <a:ext cx="10955908" cy="63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23">
            <a:extLst>
              <a:ext uri="{FF2B5EF4-FFF2-40B4-BE49-F238E27FC236}">
                <a16:creationId xmlns:a16="http://schemas.microsoft.com/office/drawing/2014/main" id="{5327167A-131F-40AE-8684-CA4387A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8640"/>
            <a:ext cx="791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rgbClr val="00AEE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CFC Strategy 2018</a:t>
            </a:r>
            <a:endParaRPr lang="en-GB" altLang="en-US" b="1" dirty="0">
              <a:solidFill>
                <a:srgbClr val="00AEEF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929AD2-8D84-459F-B5EE-0868099F3F8B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7" y="1128066"/>
            <a:ext cx="3524431" cy="50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 flipV="1">
            <a:off x="5781139" y="3398590"/>
            <a:ext cx="1571050" cy="10746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2000"/>
                  <a:lumOff val="28000"/>
                  <a:alpha val="12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983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25650" y="1862851"/>
            <a:ext cx="1200050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484">
              <a:lnSpc>
                <a:spcPct val="107000"/>
              </a:lnSpc>
              <a:spcAft>
                <a:spcPts val="600"/>
              </a:spcAft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5327167A-131F-40AE-8684-CA4387A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8640"/>
            <a:ext cx="791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AEE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DELIVERY – 2-4 YEARS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929AD2-8D84-459F-B5EE-0868099F3F8B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B4B4D805-0C14-48DE-B45C-40EE2039DF3F}"/>
              </a:ext>
            </a:extLst>
          </p:cNvPr>
          <p:cNvSpPr/>
          <p:nvPr/>
        </p:nvSpPr>
        <p:spPr>
          <a:xfrm>
            <a:off x="1" y="3486190"/>
            <a:ext cx="12192000" cy="2291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64D9F0A-1EF3-4286-9C5D-3DA6FE2C2D4C}"/>
              </a:ext>
            </a:extLst>
          </p:cNvPr>
          <p:cNvGrpSpPr/>
          <p:nvPr/>
        </p:nvGrpSpPr>
        <p:grpSpPr>
          <a:xfrm>
            <a:off x="10560497" y="1627448"/>
            <a:ext cx="1484653" cy="731470"/>
            <a:chOff x="-21757064" y="1648387"/>
            <a:chExt cx="8743622" cy="10630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7B1C748-EC0A-43D7-A120-0624874690AB}"/>
                </a:ext>
              </a:extLst>
            </p:cNvPr>
            <p:cNvSpPr/>
            <p:nvPr/>
          </p:nvSpPr>
          <p:spPr>
            <a:xfrm>
              <a:off x="-21757064" y="1648387"/>
              <a:ext cx="8743622" cy="10630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CDE7B16-52D8-493D-910F-487DA962890D}"/>
                </a:ext>
              </a:extLst>
            </p:cNvPr>
            <p:cNvSpPr txBox="1"/>
            <p:nvPr/>
          </p:nvSpPr>
          <p:spPr>
            <a:xfrm>
              <a:off x="-20919005" y="1658887"/>
              <a:ext cx="7067499" cy="9749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Measurable progress</a:t>
              </a: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in all six badges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46" y="1616828"/>
            <a:ext cx="1603251" cy="1780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5" y="1634687"/>
            <a:ext cx="1603251" cy="1780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24" y="1617920"/>
            <a:ext cx="1603251" cy="1783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5" y="4376117"/>
            <a:ext cx="1600203" cy="1783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46" y="4376117"/>
            <a:ext cx="1603251" cy="1783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23" y="4376117"/>
            <a:ext cx="1603251" cy="1783084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8322423" y="1287963"/>
            <a:ext cx="1502365" cy="320432"/>
            <a:chOff x="-21861376" y="1352004"/>
            <a:chExt cx="8847934" cy="1760750"/>
          </a:xfrm>
        </p:grpSpPr>
        <p:sp>
          <p:nvSpPr>
            <p:cNvPr id="58" name="Rectangle 57"/>
            <p:cNvSpPr/>
            <p:nvPr/>
          </p:nvSpPr>
          <p:spPr>
            <a:xfrm>
              <a:off x="-21757064" y="1352004"/>
              <a:ext cx="8743622" cy="1760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1861376" y="1370341"/>
              <a:ext cx="8847928" cy="15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Education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49940" y="1307016"/>
            <a:ext cx="1502365" cy="320432"/>
            <a:chOff x="-21861376" y="1352004"/>
            <a:chExt cx="8847934" cy="1760750"/>
          </a:xfrm>
        </p:grpSpPr>
        <p:sp>
          <p:nvSpPr>
            <p:cNvPr id="77" name="Rectangle 76"/>
            <p:cNvSpPr/>
            <p:nvPr/>
          </p:nvSpPr>
          <p:spPr>
            <a:xfrm>
              <a:off x="-21757064" y="1352004"/>
              <a:ext cx="8743622" cy="1760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21861376" y="1370341"/>
              <a:ext cx="8847928" cy="15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Health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88613" y="1344078"/>
            <a:ext cx="1502365" cy="320432"/>
            <a:chOff x="-21861376" y="1352004"/>
            <a:chExt cx="8847934" cy="1760750"/>
          </a:xfrm>
        </p:grpSpPr>
        <p:sp>
          <p:nvSpPr>
            <p:cNvPr id="80" name="Rectangle 79"/>
            <p:cNvSpPr/>
            <p:nvPr/>
          </p:nvSpPr>
          <p:spPr>
            <a:xfrm>
              <a:off x="-21757064" y="1352004"/>
              <a:ext cx="8743622" cy="1760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21861376" y="1370341"/>
              <a:ext cx="8847928" cy="15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Family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239695" y="4081763"/>
            <a:ext cx="1502365" cy="320432"/>
            <a:chOff x="-21861376" y="1352004"/>
            <a:chExt cx="8847934" cy="1760750"/>
          </a:xfrm>
        </p:grpSpPr>
        <p:sp>
          <p:nvSpPr>
            <p:cNvPr id="83" name="Rectangle 82"/>
            <p:cNvSpPr/>
            <p:nvPr/>
          </p:nvSpPr>
          <p:spPr>
            <a:xfrm>
              <a:off x="-21757064" y="1352004"/>
              <a:ext cx="8743622" cy="1760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-21861376" y="1370341"/>
              <a:ext cx="8847928" cy="15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Culture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97888" y="4097642"/>
            <a:ext cx="1502365" cy="320432"/>
            <a:chOff x="-21861376" y="1352004"/>
            <a:chExt cx="8847934" cy="1760750"/>
          </a:xfrm>
        </p:grpSpPr>
        <p:sp>
          <p:nvSpPr>
            <p:cNvPr id="86" name="Rectangle 85"/>
            <p:cNvSpPr/>
            <p:nvPr/>
          </p:nvSpPr>
          <p:spPr>
            <a:xfrm>
              <a:off x="-21757064" y="1352004"/>
              <a:ext cx="8743622" cy="1760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21861376" y="1370341"/>
              <a:ext cx="8847928" cy="15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Leadership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372865" y="4093045"/>
            <a:ext cx="1502365" cy="320432"/>
            <a:chOff x="-21861376" y="1352004"/>
            <a:chExt cx="8847934" cy="1760750"/>
          </a:xfrm>
        </p:grpSpPr>
        <p:sp>
          <p:nvSpPr>
            <p:cNvPr id="89" name="Rectangle 88"/>
            <p:cNvSpPr/>
            <p:nvPr/>
          </p:nvSpPr>
          <p:spPr>
            <a:xfrm>
              <a:off x="-21757064" y="1352004"/>
              <a:ext cx="8743622" cy="1760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21861376" y="1370341"/>
              <a:ext cx="8847928" cy="15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Communication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7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678800" y="3783504"/>
            <a:ext cx="1502365" cy="1390909"/>
            <a:chOff x="-21861376" y="1648387"/>
            <a:chExt cx="8847934" cy="1464362"/>
          </a:xfrm>
        </p:grpSpPr>
        <p:sp>
          <p:nvSpPr>
            <p:cNvPr id="27" name="Rectangle 26"/>
            <p:cNvSpPr/>
            <p:nvPr/>
          </p:nvSpPr>
          <p:spPr>
            <a:xfrm>
              <a:off x="-21757064" y="1648387"/>
              <a:ext cx="8743622" cy="1464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21861376" y="1747552"/>
              <a:ext cx="8847928" cy="1137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Submit evidence </a:t>
              </a: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backed up by testimony from children and young people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53675" y="3782325"/>
            <a:ext cx="1484653" cy="1392088"/>
            <a:chOff x="-21826460" y="822752"/>
            <a:chExt cx="8743622" cy="1887716"/>
          </a:xfrm>
        </p:grpSpPr>
        <p:sp>
          <p:nvSpPr>
            <p:cNvPr id="30" name="Rectangle 29"/>
            <p:cNvSpPr/>
            <p:nvPr/>
          </p:nvSpPr>
          <p:spPr>
            <a:xfrm>
              <a:off x="-21826460" y="822752"/>
              <a:ext cx="8743622" cy="18877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21687955" y="898372"/>
              <a:ext cx="7830910" cy="1465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Commit to </a:t>
              </a:r>
              <a:r>
                <a:rPr lang="en-GB" sz="1200" b="1" dirty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self-regulate </a:t>
              </a: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 alert Unicef UK of any significant changes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24800" y="3782325"/>
            <a:ext cx="1758527" cy="1207905"/>
            <a:chOff x="-21757064" y="1648387"/>
            <a:chExt cx="8743622" cy="1063013"/>
          </a:xfrm>
        </p:grpSpPr>
        <p:sp>
          <p:nvSpPr>
            <p:cNvPr id="34" name="Rectangle 33"/>
            <p:cNvSpPr/>
            <p:nvPr/>
          </p:nvSpPr>
          <p:spPr>
            <a:xfrm>
              <a:off x="-21757064" y="1648387"/>
              <a:ext cx="8743622" cy="10630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1687206" y="1804836"/>
              <a:ext cx="8673764" cy="7769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Submit </a:t>
              </a:r>
              <a:r>
                <a:rPr lang="en-GB" sz="1200" b="1" dirty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Three-Year Plan </a:t>
              </a: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 evidence sustained progress for renewed recognition</a:t>
              </a:r>
            </a:p>
          </p:txBody>
        </p:sp>
      </p:grpSp>
      <p:sp>
        <p:nvSpPr>
          <p:cNvPr id="41" name="TextBox 23">
            <a:extLst>
              <a:ext uri="{FF2B5EF4-FFF2-40B4-BE49-F238E27FC236}">
                <a16:creationId xmlns:a16="http://schemas.microsoft.com/office/drawing/2014/main" id="{BBEE076A-BDB7-45E7-83CA-5BAEE4A2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8640"/>
            <a:ext cx="791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AEE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RECOGNITION – LASTS FOR 3 YEARS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93BE62-E0ED-450E-8B16-37F9035B06F0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FB36F84-D06F-482A-8E4C-C1E817597CC8}"/>
              </a:ext>
            </a:extLst>
          </p:cNvPr>
          <p:cNvSpPr/>
          <p:nvPr/>
        </p:nvSpPr>
        <p:spPr>
          <a:xfrm>
            <a:off x="1" y="3486190"/>
            <a:ext cx="12192000" cy="22910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DA274-27F7-4DB5-9408-5DECE476B63D}"/>
              </a:ext>
            </a:extLst>
          </p:cNvPr>
          <p:cNvGrpSpPr/>
          <p:nvPr/>
        </p:nvGrpSpPr>
        <p:grpSpPr>
          <a:xfrm>
            <a:off x="241624" y="1578565"/>
            <a:ext cx="1484653" cy="731470"/>
            <a:chOff x="-21757064" y="1648387"/>
            <a:chExt cx="8743622" cy="106301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30F056-B808-4AD5-8406-4CDED0AF5DF2}"/>
                </a:ext>
              </a:extLst>
            </p:cNvPr>
            <p:cNvSpPr/>
            <p:nvPr/>
          </p:nvSpPr>
          <p:spPr>
            <a:xfrm>
              <a:off x="-21757064" y="1648387"/>
              <a:ext cx="8743622" cy="10630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F2CA965-E7B6-4B07-A004-61B7BE187FAB}"/>
                </a:ext>
              </a:extLst>
            </p:cNvPr>
            <p:cNvSpPr txBox="1"/>
            <p:nvPr/>
          </p:nvSpPr>
          <p:spPr>
            <a:xfrm>
              <a:off x="-20919005" y="1692406"/>
              <a:ext cx="7067499" cy="9749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Measurable progress</a:t>
              </a: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in all six badges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F32057-7D09-445D-9424-1198256C72D6}"/>
              </a:ext>
            </a:extLst>
          </p:cNvPr>
          <p:cNvGrpSpPr/>
          <p:nvPr/>
        </p:nvGrpSpPr>
        <p:grpSpPr>
          <a:xfrm>
            <a:off x="9769365" y="1627450"/>
            <a:ext cx="2275785" cy="1662604"/>
            <a:chOff x="-26416307" y="1648387"/>
            <a:chExt cx="13402866" cy="248712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75A1453-8206-464C-937A-6F447C09A0C4}"/>
                </a:ext>
              </a:extLst>
            </p:cNvPr>
            <p:cNvSpPr/>
            <p:nvPr/>
          </p:nvSpPr>
          <p:spPr>
            <a:xfrm>
              <a:off x="-26416307" y="1648387"/>
              <a:ext cx="13402866" cy="24871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5264F6-CD4D-40D0-8E04-6EA023ACF193}"/>
                </a:ext>
              </a:extLst>
            </p:cNvPr>
            <p:cNvSpPr txBox="1"/>
            <p:nvPr/>
          </p:nvSpPr>
          <p:spPr>
            <a:xfrm>
              <a:off x="-26416307" y="1880515"/>
              <a:ext cx="13402860" cy="1836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UNICEF Child Friendly City or Community – </a:t>
              </a:r>
              <a:r>
                <a:rPr lang="en-GB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Recognition can continue to be renewed for three-year periods if there is sufficient evidence of sustained progress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E515801-BEF2-4A97-987C-2C7EAF25E3EF}"/>
              </a:ext>
            </a:extLst>
          </p:cNvPr>
          <p:cNvGrpSpPr/>
          <p:nvPr/>
        </p:nvGrpSpPr>
        <p:grpSpPr>
          <a:xfrm>
            <a:off x="3073189" y="2182361"/>
            <a:ext cx="713586" cy="1205761"/>
            <a:chOff x="4118605" y="1698274"/>
            <a:chExt cx="713586" cy="120576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58A038-4E70-4434-BD4E-875935BC19CF}"/>
                </a:ext>
              </a:extLst>
            </p:cNvPr>
            <p:cNvCxnSpPr/>
            <p:nvPr/>
          </p:nvCxnSpPr>
          <p:spPr>
            <a:xfrm>
              <a:off x="4475398" y="2491019"/>
              <a:ext cx="0" cy="413016"/>
            </a:xfrm>
            <a:prstGeom prst="line">
              <a:avLst/>
            </a:prstGeom>
            <a:ln w="28575">
              <a:solidFill>
                <a:srgbClr val="00B0F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7556294-BB58-4D74-AA8A-2BC8BB63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8605" y="1698274"/>
              <a:ext cx="713586" cy="813852"/>
            </a:xfrm>
            <a:prstGeom prst="ellipse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26B097-AF75-4BA2-B676-AC15C91F2412}"/>
              </a:ext>
            </a:extLst>
          </p:cNvPr>
          <p:cNvGrpSpPr/>
          <p:nvPr/>
        </p:nvGrpSpPr>
        <p:grpSpPr>
          <a:xfrm>
            <a:off x="5614935" y="2185529"/>
            <a:ext cx="713586" cy="1205761"/>
            <a:chOff x="4118605" y="1698274"/>
            <a:chExt cx="713586" cy="120576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56B1E7B-5C2E-4282-8DE9-C771E2C2EED7}"/>
                </a:ext>
              </a:extLst>
            </p:cNvPr>
            <p:cNvCxnSpPr/>
            <p:nvPr/>
          </p:nvCxnSpPr>
          <p:spPr>
            <a:xfrm>
              <a:off x="4475398" y="2491019"/>
              <a:ext cx="0" cy="413016"/>
            </a:xfrm>
            <a:prstGeom prst="line">
              <a:avLst/>
            </a:prstGeom>
            <a:ln w="28575">
              <a:solidFill>
                <a:srgbClr val="00B0F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DE83F31-A60A-497B-906E-5F97B701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8605" y="1698274"/>
              <a:ext cx="713586" cy="813852"/>
            </a:xfrm>
            <a:prstGeom prst="ellipse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943F394-8098-4C5C-865C-226C68A83645}"/>
              </a:ext>
            </a:extLst>
          </p:cNvPr>
          <p:cNvGrpSpPr/>
          <p:nvPr/>
        </p:nvGrpSpPr>
        <p:grpSpPr>
          <a:xfrm>
            <a:off x="8156681" y="2191542"/>
            <a:ext cx="713586" cy="1205761"/>
            <a:chOff x="4118605" y="1698274"/>
            <a:chExt cx="713586" cy="120576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D01318-276E-4AAE-96E0-03747CDBFE9B}"/>
                </a:ext>
              </a:extLst>
            </p:cNvPr>
            <p:cNvCxnSpPr/>
            <p:nvPr/>
          </p:nvCxnSpPr>
          <p:spPr>
            <a:xfrm>
              <a:off x="4475398" y="2491019"/>
              <a:ext cx="0" cy="413016"/>
            </a:xfrm>
            <a:prstGeom prst="line">
              <a:avLst/>
            </a:prstGeom>
            <a:ln w="28575">
              <a:solidFill>
                <a:srgbClr val="00B0F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E270AFE-62CC-43A3-B478-E29BFEFA1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8605" y="1698274"/>
              <a:ext cx="713586" cy="81385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23">
            <a:extLst>
              <a:ext uri="{FF2B5EF4-FFF2-40B4-BE49-F238E27FC236}">
                <a16:creationId xmlns:a16="http://schemas.microsoft.com/office/drawing/2014/main" id="{BBEE076A-BDB7-45E7-83CA-5BAEE4A2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8640"/>
            <a:ext cx="791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rgbClr val="00AEE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Road To </a:t>
            </a:r>
            <a:r>
              <a:rPr lang="en-GB" altLang="en-US" b="1" dirty="0">
                <a:solidFill>
                  <a:srgbClr val="00AEE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</a:t>
            </a:r>
            <a:r>
              <a:rPr lang="en-GB" altLang="en-US" b="1" dirty="0" smtClean="0">
                <a:solidFill>
                  <a:srgbClr val="00AEE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ecognition </a:t>
            </a:r>
            <a:endParaRPr lang="en-GB" altLang="en-US" b="1" dirty="0">
              <a:solidFill>
                <a:srgbClr val="00AEEF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93BE62-E0ED-450E-8B16-37F9035B06F0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FB36F84-D06F-482A-8E4C-C1E817597CC8}"/>
              </a:ext>
            </a:extLst>
          </p:cNvPr>
          <p:cNvSpPr/>
          <p:nvPr/>
        </p:nvSpPr>
        <p:spPr>
          <a:xfrm>
            <a:off x="0" y="6628894"/>
            <a:ext cx="12192000" cy="22910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F32057-7D09-445D-9424-1198256C72D6}"/>
              </a:ext>
            </a:extLst>
          </p:cNvPr>
          <p:cNvGrpSpPr/>
          <p:nvPr/>
        </p:nvGrpSpPr>
        <p:grpSpPr>
          <a:xfrm>
            <a:off x="6729040" y="2103851"/>
            <a:ext cx="2275785" cy="1662604"/>
            <a:chOff x="-26416307" y="1648387"/>
            <a:chExt cx="13402866" cy="248712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75A1453-8206-464C-937A-6F447C09A0C4}"/>
                </a:ext>
              </a:extLst>
            </p:cNvPr>
            <p:cNvSpPr/>
            <p:nvPr/>
          </p:nvSpPr>
          <p:spPr>
            <a:xfrm>
              <a:off x="-26416307" y="1648387"/>
              <a:ext cx="13402866" cy="24871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5264F6-CD4D-40D0-8E04-6EA023ACF193}"/>
                </a:ext>
              </a:extLst>
            </p:cNvPr>
            <p:cNvSpPr txBox="1"/>
            <p:nvPr/>
          </p:nvSpPr>
          <p:spPr>
            <a:xfrm>
              <a:off x="-26416307" y="1713819"/>
              <a:ext cx="13402860" cy="2257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Strategic Group </a:t>
              </a:r>
            </a:p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Reps across badge structure</a:t>
              </a:r>
            </a:p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Health, Education, Children’s Service, Communities</a:t>
              </a:r>
            </a:p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 </a:t>
              </a:r>
              <a:r>
                <a:rPr lang="en-GB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meet December, March &amp; </a:t>
              </a:r>
              <a:r>
                <a:rPr lang="en-GB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June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F32057-7D09-445D-9424-1198256C72D6}"/>
              </a:ext>
            </a:extLst>
          </p:cNvPr>
          <p:cNvGrpSpPr/>
          <p:nvPr/>
        </p:nvGrpSpPr>
        <p:grpSpPr>
          <a:xfrm>
            <a:off x="5551822" y="3992720"/>
            <a:ext cx="2275785" cy="1662604"/>
            <a:chOff x="-26416307" y="1648387"/>
            <a:chExt cx="13402866" cy="248712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5A1453-8206-464C-937A-6F447C09A0C4}"/>
                </a:ext>
              </a:extLst>
            </p:cNvPr>
            <p:cNvSpPr/>
            <p:nvPr/>
          </p:nvSpPr>
          <p:spPr>
            <a:xfrm>
              <a:off x="-26416307" y="1648387"/>
              <a:ext cx="13402866" cy="24871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5264F6-CD4D-40D0-8E04-6EA023ACF193}"/>
                </a:ext>
              </a:extLst>
            </p:cNvPr>
            <p:cNvSpPr txBox="1"/>
            <p:nvPr/>
          </p:nvSpPr>
          <p:spPr>
            <a:xfrm>
              <a:off x="-26416307" y="1835501"/>
              <a:ext cx="13402860" cy="1961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Operational Group </a:t>
              </a:r>
            </a:p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Reps across badge structure</a:t>
              </a:r>
            </a:p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Health, Education, Children’s Service, Communities</a:t>
              </a:r>
            </a:p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 </a:t>
              </a:r>
              <a:r>
                <a:rPr lang="en-GB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meet </a:t>
              </a:r>
              <a:r>
                <a:rPr lang="en-GB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monthly Oct - July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F32057-7D09-445D-9424-1198256C72D6}"/>
              </a:ext>
            </a:extLst>
          </p:cNvPr>
          <p:cNvGrpSpPr/>
          <p:nvPr/>
        </p:nvGrpSpPr>
        <p:grpSpPr>
          <a:xfrm>
            <a:off x="8010770" y="3992720"/>
            <a:ext cx="2275786" cy="1662604"/>
            <a:chOff x="-26416313" y="1648387"/>
            <a:chExt cx="13402872" cy="248712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5A1453-8206-464C-937A-6F447C09A0C4}"/>
                </a:ext>
              </a:extLst>
            </p:cNvPr>
            <p:cNvSpPr/>
            <p:nvPr/>
          </p:nvSpPr>
          <p:spPr>
            <a:xfrm>
              <a:off x="-26416307" y="1648387"/>
              <a:ext cx="13402866" cy="24871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5264F6-CD4D-40D0-8E04-6EA023ACF193}"/>
                </a:ext>
              </a:extLst>
            </p:cNvPr>
            <p:cNvSpPr txBox="1"/>
            <p:nvPr/>
          </p:nvSpPr>
          <p:spPr>
            <a:xfrm>
              <a:off x="-26416313" y="1654983"/>
              <a:ext cx="13402860" cy="2142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484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AEE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Performance &amp; Evidence </a:t>
              </a:r>
            </a:p>
            <a:p>
              <a:pPr marL="171450" indent="-171450" defTabSz="914484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 measure performance over time</a:t>
              </a:r>
            </a:p>
            <a:p>
              <a:pPr marL="171450" indent="-171450" defTabSz="914484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Provide a suite of evidence as required by Unicef assessment</a:t>
              </a: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40" y="1627641"/>
            <a:ext cx="45339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449</Words>
  <Application>Microsoft Office PowerPoint</Application>
  <PresentationFormat>Widescreen</PresentationFormat>
  <Paragraphs>41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Univers</vt:lpstr>
      <vt:lpstr>Univers Next Pro</vt:lpstr>
      <vt:lpstr>Univers Next Pro Condensed</vt:lpstr>
      <vt:lpstr>Verdana</vt:lpstr>
      <vt:lpstr>Wingdings</vt:lpstr>
      <vt:lpstr>Office Theme</vt:lpstr>
      <vt:lpstr>What is a UNICEF UK child friendly city/community?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Holmes</dc:creator>
  <cp:lastModifiedBy>Bailey, Clive</cp:lastModifiedBy>
  <cp:revision>13</cp:revision>
  <dcterms:created xsi:type="dcterms:W3CDTF">2019-07-25T14:33:48Z</dcterms:created>
  <dcterms:modified xsi:type="dcterms:W3CDTF">2021-09-22T09:32:12Z</dcterms:modified>
</cp:coreProperties>
</file>